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notesMasterIdLst>
    <p:notesMasterId r:id="rId4"/>
  </p:notesMasterIdLst>
  <p:handoutMasterIdLst>
    <p:handoutMasterId r:id="rId5"/>
  </p:handoutMasterIdLst>
  <p:sldIdLst>
    <p:sldId id="258" r:id="rId2"/>
    <p:sldId id="276" r:id="rId3"/>
  </p:sldIdLst>
  <p:sldSz cx="6858000" cy="9906000" type="A4"/>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CBDD"/>
    <a:srgbClr val="FF3399"/>
    <a:srgbClr val="007E39"/>
    <a:srgbClr val="009A46"/>
    <a:srgbClr val="0B2B93"/>
    <a:srgbClr val="2857EE"/>
    <a:srgbClr val="FF99FF"/>
    <a:srgbClr val="E24EC6"/>
    <a:srgbClr val="EAEA2E"/>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09" autoAdjust="0"/>
  </p:normalViewPr>
  <p:slideViewPr>
    <p:cSldViewPr>
      <p:cViewPr varScale="1">
        <p:scale>
          <a:sx n="71" d="100"/>
          <a:sy n="71" d="100"/>
        </p:scale>
        <p:origin x="990"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3313" cy="34021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5622594" y="0"/>
            <a:ext cx="4303313" cy="340210"/>
          </a:xfrm>
          <a:prstGeom prst="rect">
            <a:avLst/>
          </a:prstGeom>
        </p:spPr>
        <p:txBody>
          <a:bodyPr vert="horz" lIns="91440" tIns="45720" rIns="91440" bIns="45720" rtlCol="0"/>
          <a:lstStyle>
            <a:lvl1pPr algn="r">
              <a:defRPr sz="1200"/>
            </a:lvl1pPr>
          </a:lstStyle>
          <a:p>
            <a:fld id="{BD143E6C-20A6-4073-BC9E-EDE0536FA071}" type="datetimeFigureOut">
              <a:rPr lang="ru-RU" smtClean="0"/>
              <a:t>10.07.2024</a:t>
            </a:fld>
            <a:endParaRPr lang="ru-RU" dirty="0"/>
          </a:p>
        </p:txBody>
      </p:sp>
      <p:sp>
        <p:nvSpPr>
          <p:cNvPr id="4" name="Нижний колонтитул 3"/>
          <p:cNvSpPr>
            <a:spLocks noGrp="1"/>
          </p:cNvSpPr>
          <p:nvPr>
            <p:ph type="ftr" sz="quarter" idx="2"/>
          </p:nvPr>
        </p:nvSpPr>
        <p:spPr>
          <a:xfrm>
            <a:off x="0" y="6456378"/>
            <a:ext cx="4303313" cy="34021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5622594" y="6456378"/>
            <a:ext cx="4303313" cy="340210"/>
          </a:xfrm>
          <a:prstGeom prst="rect">
            <a:avLst/>
          </a:prstGeom>
        </p:spPr>
        <p:txBody>
          <a:bodyPr vert="horz" lIns="91440" tIns="45720" rIns="91440" bIns="45720" rtlCol="0" anchor="b"/>
          <a:lstStyle>
            <a:lvl1pPr algn="r">
              <a:defRPr sz="1200"/>
            </a:lvl1pPr>
          </a:lstStyle>
          <a:p>
            <a:fld id="{CD175131-4C0D-4D84-98E2-6175DCD3B92B}" type="slidenum">
              <a:rPr lang="ru-RU" smtClean="0"/>
              <a:t>‹#›</a:t>
            </a:fld>
            <a:endParaRPr lang="ru-RU" dirty="0"/>
          </a:p>
        </p:txBody>
      </p:sp>
    </p:spTree>
    <p:extLst>
      <p:ext uri="{BB962C8B-B14F-4D97-AF65-F5344CB8AC3E}">
        <p14:creationId xmlns:p14="http://schemas.microsoft.com/office/powerpoint/2010/main" val="3547176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2125" cy="339725"/>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5622925" y="0"/>
            <a:ext cx="4303713" cy="339725"/>
          </a:xfrm>
          <a:prstGeom prst="rect">
            <a:avLst/>
          </a:prstGeom>
        </p:spPr>
        <p:txBody>
          <a:bodyPr vert="horz" lIns="91440" tIns="45720" rIns="91440" bIns="45720" rtlCol="0"/>
          <a:lstStyle>
            <a:lvl1pPr algn="r">
              <a:defRPr sz="1200"/>
            </a:lvl1pPr>
          </a:lstStyle>
          <a:p>
            <a:fld id="{4BF98954-B977-4C6C-8E1B-651B26971CBA}" type="datetimeFigureOut">
              <a:rPr lang="ru-RU" smtClean="0"/>
              <a:t>10.07.2024</a:t>
            </a:fld>
            <a:endParaRPr lang="ru-RU" dirty="0"/>
          </a:p>
        </p:txBody>
      </p:sp>
      <p:sp>
        <p:nvSpPr>
          <p:cNvPr id="4" name="Образ слайда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992188" y="3228975"/>
            <a:ext cx="7943850" cy="3059113"/>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5622925" y="6456363"/>
            <a:ext cx="4303713" cy="339725"/>
          </a:xfrm>
          <a:prstGeom prst="rect">
            <a:avLst/>
          </a:prstGeom>
        </p:spPr>
        <p:txBody>
          <a:bodyPr vert="horz" lIns="91440" tIns="45720" rIns="91440" bIns="45720" rtlCol="0" anchor="b"/>
          <a:lstStyle>
            <a:lvl1pPr algn="r">
              <a:defRPr sz="1200"/>
            </a:lvl1pPr>
          </a:lstStyle>
          <a:p>
            <a:fld id="{0D3D7FF0-32FB-4EDC-A74B-8509BE7A015F}" type="slidenum">
              <a:rPr lang="ru-RU" smtClean="0"/>
              <a:t>‹#›</a:t>
            </a:fld>
            <a:endParaRPr lang="ru-RU" dirty="0"/>
          </a:p>
        </p:txBody>
      </p:sp>
    </p:spTree>
    <p:extLst>
      <p:ext uri="{BB962C8B-B14F-4D97-AF65-F5344CB8AC3E}">
        <p14:creationId xmlns:p14="http://schemas.microsoft.com/office/powerpoint/2010/main" val="1096248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228601" y="475489"/>
            <a:ext cx="6399041" cy="8950961"/>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313947" y="627123"/>
            <a:ext cx="6230107" cy="44907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541782" y="2629186"/>
            <a:ext cx="5829300" cy="26416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a:t>Образец заголовка</a:t>
            </a:r>
            <a:endParaRPr kumimoji="0" lang="en-US"/>
          </a:p>
        </p:txBody>
      </p:sp>
      <p:sp>
        <p:nvSpPr>
          <p:cNvPr id="20" name="Подзаголовок 19"/>
          <p:cNvSpPr>
            <a:spLocks noGrp="1"/>
          </p:cNvSpPr>
          <p:nvPr>
            <p:ph type="subTitle" idx="1"/>
          </p:nvPr>
        </p:nvSpPr>
        <p:spPr>
          <a:xfrm>
            <a:off x="541782" y="5322824"/>
            <a:ext cx="5829300" cy="13208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19" name="Дата 18"/>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11" name="Номер слайда 10"/>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7190" y="7198360"/>
            <a:ext cx="6137910" cy="1518920"/>
          </a:xfrm>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377190" y="766064"/>
            <a:ext cx="6137910" cy="6049264"/>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770473"/>
            <a:ext cx="1485900" cy="7594599"/>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00050" y="770471"/>
            <a:ext cx="4457700" cy="759460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7190" y="7198360"/>
            <a:ext cx="6137910" cy="1518920"/>
          </a:xfrm>
        </p:spPr>
        <p:txBody>
          <a:bodyPr/>
          <a:lstStyle/>
          <a:p>
            <a:r>
              <a:rPr kumimoji="0" lang="ru-RU"/>
              <a:t>Образец заголовка</a:t>
            </a:r>
            <a:endParaRPr kumimoji="0" lang="en-US"/>
          </a:p>
        </p:txBody>
      </p:sp>
      <p:sp>
        <p:nvSpPr>
          <p:cNvPr id="3" name="Объект 2"/>
          <p:cNvSpPr>
            <a:spLocks noGrp="1"/>
          </p:cNvSpPr>
          <p:nvPr>
            <p:ph idx="1"/>
          </p:nvPr>
        </p:nvSpPr>
        <p:spPr>
          <a:xfrm>
            <a:off x="377190" y="766064"/>
            <a:ext cx="6137910" cy="6049264"/>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228601" y="475489"/>
            <a:ext cx="6399041" cy="8950961"/>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313947" y="627123"/>
            <a:ext cx="6230107" cy="627080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51258" y="7119112"/>
            <a:ext cx="6137910" cy="977392"/>
          </a:xfrm>
        </p:spPr>
        <p:txBody>
          <a:bodyPr lIns="91440" bIns="0" anchor="b"/>
          <a:lstStyle>
            <a:lvl1pPr algn="l">
              <a:buNone/>
              <a:defRPr sz="3600" b="0" cap="none" baseline="0">
                <a:solidFill>
                  <a:schemeClr val="bg2">
                    <a:shade val="25000"/>
                  </a:schemeClr>
                </a:solidFill>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51258" y="8124255"/>
            <a:ext cx="6137910" cy="607568"/>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385764" y="766064"/>
            <a:ext cx="2948940" cy="6339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3566520" y="766064"/>
            <a:ext cx="2948940" cy="6339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7190" y="7198360"/>
            <a:ext cx="6137910" cy="1518920"/>
          </a:xfrm>
        </p:spPr>
        <p:txBody>
          <a:bodyPr anchor="b"/>
          <a:lstStyle>
            <a:lvl1pPr>
              <a:defRPr b="1"/>
            </a:lvl1pPr>
            <a:extLst/>
          </a:lstStyle>
          <a:p>
            <a:r>
              <a:rPr kumimoji="0" lang="ru-RU"/>
              <a:t>Образец заголовка</a:t>
            </a:r>
            <a:endParaRPr kumimoji="0" lang="en-US"/>
          </a:p>
        </p:txBody>
      </p:sp>
      <p:sp>
        <p:nvSpPr>
          <p:cNvPr id="3" name="Текст 2"/>
          <p:cNvSpPr>
            <a:spLocks noGrp="1"/>
          </p:cNvSpPr>
          <p:nvPr>
            <p:ph type="body" idx="1"/>
          </p:nvPr>
        </p:nvSpPr>
        <p:spPr>
          <a:xfrm>
            <a:off x="455418" y="836966"/>
            <a:ext cx="2948940" cy="1144234"/>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3489127" y="836966"/>
            <a:ext cx="2948940" cy="1144234"/>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5418" y="2091267"/>
            <a:ext cx="2948940" cy="5041053"/>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3489127" y="2091267"/>
            <a:ext cx="2948940" cy="5041053"/>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228601" y="475489"/>
            <a:ext cx="6399041" cy="8950961"/>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54088" y="770467"/>
            <a:ext cx="2228850" cy="1320800"/>
          </a:xfrm>
        </p:spPr>
        <p:txBody>
          <a:bodyPr anchor="b"/>
          <a:lstStyle>
            <a:lvl1pPr algn="l">
              <a:buNone/>
              <a:defRPr sz="2200" b="1">
                <a:solidFill>
                  <a:schemeClr val="accent1"/>
                </a:solidFill>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154135" y="2091270"/>
            <a:ext cx="2228850" cy="6075495"/>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1"/>
          </p:nvPr>
        </p:nvSpPr>
        <p:spPr>
          <a:xfrm>
            <a:off x="571030" y="1343541"/>
            <a:ext cx="3469619" cy="6824136"/>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228601" y="475489"/>
            <a:ext cx="6399041" cy="8950961"/>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4800600" y="627123"/>
            <a:ext cx="1743454" cy="62738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42900" y="7239636"/>
            <a:ext cx="6172200" cy="1518920"/>
          </a:xfrm>
        </p:spPr>
        <p:txBody>
          <a:bodyPr anchor="t"/>
          <a:lstStyle>
            <a:lvl1pPr algn="l">
              <a:buNone/>
              <a:defRPr sz="3600" b="0">
                <a:solidFill>
                  <a:schemeClr val="bg2">
                    <a:shade val="25000"/>
                  </a:schemeClr>
                </a:solidFill>
                <a:effectLst/>
              </a:defRPr>
            </a:lvl1pPr>
            <a:extLst/>
          </a:lstStyle>
          <a:p>
            <a:r>
              <a:rPr kumimoji="0" lang="ru-RU"/>
              <a:t>Образец заголовка</a:t>
            </a:r>
            <a:endParaRPr kumimoji="0" lang="en-US"/>
          </a:p>
        </p:txBody>
      </p:sp>
      <p:sp>
        <p:nvSpPr>
          <p:cNvPr id="4" name="Текст 3"/>
          <p:cNvSpPr>
            <a:spLocks noGrp="1"/>
          </p:cNvSpPr>
          <p:nvPr>
            <p:ph type="body" sz="half" idx="2"/>
          </p:nvPr>
        </p:nvSpPr>
        <p:spPr bwMode="grayWhite">
          <a:xfrm>
            <a:off x="4847034" y="770467"/>
            <a:ext cx="1680210" cy="6083249"/>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89A88081-C3A6-40CA-B35D-4693FFDB4CC9}" type="datetimeFigureOut">
              <a:rPr lang="ru-RU" smtClean="0"/>
              <a:t>10.07.2024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dirty="0"/>
          </a:p>
        </p:txBody>
      </p:sp>
      <p:sp>
        <p:nvSpPr>
          <p:cNvPr id="3" name="Рисунок 2"/>
          <p:cNvSpPr>
            <a:spLocks noGrp="1"/>
          </p:cNvSpPr>
          <p:nvPr>
            <p:ph type="pic" idx="1"/>
          </p:nvPr>
        </p:nvSpPr>
        <p:spPr>
          <a:xfrm>
            <a:off x="316110" y="629443"/>
            <a:ext cx="4443984" cy="62738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228601" y="475489"/>
            <a:ext cx="6399041" cy="8950961"/>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313947" y="627123"/>
            <a:ext cx="6230107" cy="7924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377190" y="7201408"/>
            <a:ext cx="6137910" cy="1518920"/>
          </a:xfrm>
          <a:prstGeom prst="rect">
            <a:avLst/>
          </a:prstGeom>
        </p:spPr>
        <p:txBody>
          <a:bodyPr vert="horz" anchor="b">
            <a:normAutofit/>
          </a:bodyPr>
          <a:lstStyle/>
          <a:p>
            <a:r>
              <a:rPr kumimoji="0" lang="ru-RU"/>
              <a:t>Образец заголовка</a:t>
            </a:r>
            <a:endParaRPr kumimoji="0" lang="en-US"/>
          </a:p>
        </p:txBody>
      </p:sp>
      <p:sp>
        <p:nvSpPr>
          <p:cNvPr id="4" name="Текст 3"/>
          <p:cNvSpPr>
            <a:spLocks noGrp="1"/>
          </p:cNvSpPr>
          <p:nvPr>
            <p:ph type="body" idx="1"/>
          </p:nvPr>
        </p:nvSpPr>
        <p:spPr>
          <a:xfrm>
            <a:off x="377190" y="766064"/>
            <a:ext cx="6137910" cy="6049264"/>
          </a:xfrm>
          <a:prstGeom prst="rect">
            <a:avLst/>
          </a:prstGeom>
        </p:spPr>
        <p:txBody>
          <a:bodyPr vert="horz" lIns="182880" tIns="91440">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5" name="Дата 24"/>
          <p:cNvSpPr>
            <a:spLocks noGrp="1"/>
          </p:cNvSpPr>
          <p:nvPr>
            <p:ph type="dt" sz="half" idx="2"/>
          </p:nvPr>
        </p:nvSpPr>
        <p:spPr>
          <a:xfrm>
            <a:off x="2832246" y="8828265"/>
            <a:ext cx="1714500" cy="527403"/>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9A88081-C3A6-40CA-B35D-4693FFDB4CC9}" type="datetimeFigureOut">
              <a:rPr lang="ru-RU" smtClean="0"/>
              <a:t>10.07.2024</a:t>
            </a:fld>
            <a:endParaRPr lang="ru-RU" dirty="0"/>
          </a:p>
        </p:txBody>
      </p:sp>
      <p:sp>
        <p:nvSpPr>
          <p:cNvPr id="18" name="Нижний колонтитул 17"/>
          <p:cNvSpPr>
            <a:spLocks noGrp="1"/>
          </p:cNvSpPr>
          <p:nvPr>
            <p:ph type="ftr" sz="quarter" idx="3"/>
          </p:nvPr>
        </p:nvSpPr>
        <p:spPr>
          <a:xfrm>
            <a:off x="4546746" y="8828265"/>
            <a:ext cx="1714500" cy="527403"/>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dirty="0"/>
          </a:p>
        </p:txBody>
      </p:sp>
      <p:sp>
        <p:nvSpPr>
          <p:cNvPr id="5" name="Номер слайда 4"/>
          <p:cNvSpPr>
            <a:spLocks noGrp="1"/>
          </p:cNvSpPr>
          <p:nvPr>
            <p:ph type="sldNum" sz="quarter" idx="4"/>
          </p:nvPr>
        </p:nvSpPr>
        <p:spPr>
          <a:xfrm>
            <a:off x="6261246" y="8828265"/>
            <a:ext cx="342900" cy="527403"/>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CAE7DB-6FD6-41D2-843A-30616D9FF9C6}"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84" y="15055"/>
            <a:ext cx="1023828" cy="1040828"/>
          </a:xfrm>
          <a:prstGeom prst="rect">
            <a:avLst/>
          </a:prstGeom>
        </p:spPr>
      </p:pic>
      <p:sp>
        <p:nvSpPr>
          <p:cNvPr id="48" name="Прямоугольник 47"/>
          <p:cNvSpPr/>
          <p:nvPr/>
        </p:nvSpPr>
        <p:spPr>
          <a:xfrm>
            <a:off x="32924" y="574634"/>
            <a:ext cx="7200311" cy="1015663"/>
          </a:xfrm>
          <a:prstGeom prst="rect">
            <a:avLst/>
          </a:prstGeom>
          <a:noFill/>
          <a:ln w="76200">
            <a:noFill/>
          </a:ln>
        </p:spPr>
        <p:txBody>
          <a:bodyPr wrap="square">
            <a:spAutoFit/>
          </a:bodyPr>
          <a:lstStyle/>
          <a:p>
            <a:pPr algn="ctr"/>
            <a:r>
              <a:rPr lang="kk-KZ" sz="2000" b="1" i="1" dirty="0">
                <a:solidFill>
                  <a:srgbClr val="C00000"/>
                </a:solidFill>
                <a:latin typeface="Times New Roman" pitchFamily="18" charset="0"/>
                <a:cs typeface="Times New Roman" pitchFamily="18" charset="0"/>
              </a:rPr>
              <a:t>ПАМЯТКА </a:t>
            </a:r>
          </a:p>
          <a:p>
            <a:pPr algn="ctr"/>
            <a:r>
              <a:rPr lang="ru-RU" sz="2000" b="1" i="1" dirty="0">
                <a:solidFill>
                  <a:srgbClr val="C00000"/>
                </a:solidFill>
                <a:latin typeface="Times New Roman" pitchFamily="18" charset="0"/>
                <a:cs typeface="Times New Roman" pitchFamily="18" charset="0"/>
              </a:rPr>
              <a:t>«</a:t>
            </a:r>
            <a:r>
              <a:rPr lang="kk-KZ" sz="2000" b="1" i="1" dirty="0">
                <a:solidFill>
                  <a:srgbClr val="C00000"/>
                </a:solidFill>
                <a:latin typeface="Times New Roman" pitchFamily="18" charset="0"/>
                <a:cs typeface="Times New Roman" pitchFamily="18" charset="0"/>
              </a:rPr>
              <a:t>Аутоагрессия у подростков</a:t>
            </a:r>
            <a:r>
              <a:rPr lang="ru-RU" sz="2000" b="1" i="1" dirty="0">
                <a:solidFill>
                  <a:srgbClr val="C00000"/>
                </a:solidFill>
                <a:latin typeface="Times New Roman" pitchFamily="18" charset="0"/>
                <a:cs typeface="Times New Roman" pitchFamily="18" charset="0"/>
              </a:rPr>
              <a:t>»</a:t>
            </a:r>
          </a:p>
          <a:p>
            <a:pPr algn="ctr"/>
            <a:r>
              <a:rPr lang="ru-RU" sz="2000" b="1" i="1" dirty="0">
                <a:solidFill>
                  <a:srgbClr val="C00000"/>
                </a:solidFill>
                <a:latin typeface="Times New Roman" pitchFamily="18" charset="0"/>
                <a:cs typeface="Times New Roman" pitchFamily="18" charset="0"/>
              </a:rPr>
              <a:t>(для родителей)</a:t>
            </a:r>
            <a:endParaRPr lang="kk-KZ" sz="2000" b="1" i="1" dirty="0">
              <a:solidFill>
                <a:srgbClr val="C00000"/>
              </a:solidFill>
              <a:latin typeface="Times New Roman" pitchFamily="18" charset="0"/>
              <a:cs typeface="Times New Roman" pitchFamily="18" charset="0"/>
            </a:endParaRPr>
          </a:p>
        </p:txBody>
      </p:sp>
      <p:sp>
        <p:nvSpPr>
          <p:cNvPr id="21" name="Прямоугольник 20"/>
          <p:cNvSpPr/>
          <p:nvPr/>
        </p:nvSpPr>
        <p:spPr>
          <a:xfrm>
            <a:off x="765417" y="0"/>
            <a:ext cx="6092585" cy="600164"/>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1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itchFamily="18" charset="0"/>
                <a:cs typeface="Times New Roman" panose="02020603050405020304" pitchFamily="18" charset="0"/>
              </a:rPr>
              <a:t>КГУ «РЕГИОНАЛЬНЫЙ УЧЕБНО-МЕТОДИЧЕСКИЙ ЦЕНТР ПСИХОЛОГИЧЕСКОЙ ПОДДЕРЖКИ» УПРАВЛЕНИЯ ОБРАЗОВАНИЯ АКИМАТА КОСТАНАЙСКОЙ ОБЛАСТИ</a:t>
            </a:r>
            <a:endParaRPr kumimoji="0" lang="ru-RU" altLang="ru-RU"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22" name="Рисунок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9313" y="7545288"/>
            <a:ext cx="2780652" cy="1755999"/>
          </a:xfrm>
          <a:prstGeom prst="rect">
            <a:avLst/>
          </a:prstGeom>
          <a:ln>
            <a:noFill/>
          </a:ln>
          <a:effectLst>
            <a:outerShdw blurRad="292100" dist="139700" dir="2700000" algn="tl" rotWithShape="0">
              <a:srgbClr val="333333">
                <a:alpha val="65000"/>
              </a:srgbClr>
            </a:outerShdw>
          </a:effectLst>
        </p:spPr>
      </p:pic>
      <p:sp>
        <p:nvSpPr>
          <p:cNvPr id="16" name="TextBox 15"/>
          <p:cNvSpPr txBox="1"/>
          <p:nvPr/>
        </p:nvSpPr>
        <p:spPr>
          <a:xfrm>
            <a:off x="730845" y="5320094"/>
            <a:ext cx="3136690" cy="307777"/>
          </a:xfrm>
          <a:prstGeom prst="rect">
            <a:avLst/>
          </a:prstGeom>
          <a:noFill/>
        </p:spPr>
        <p:txBody>
          <a:bodyPr wrap="square" rtlCol="0">
            <a:spAutoFit/>
          </a:bodyPr>
          <a:lstStyle/>
          <a:p>
            <a:pPr algn="just"/>
            <a:r>
              <a:rPr lang="ru-RU" sz="140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17" name="TextBox 16"/>
          <p:cNvSpPr txBox="1"/>
          <p:nvPr/>
        </p:nvSpPr>
        <p:spPr>
          <a:xfrm>
            <a:off x="702740" y="6857603"/>
            <a:ext cx="3156045" cy="492443"/>
          </a:xfrm>
          <a:prstGeom prst="rect">
            <a:avLst/>
          </a:prstGeom>
          <a:noFill/>
        </p:spPr>
        <p:txBody>
          <a:bodyPr wrap="square" rtlCol="0">
            <a:spAutoFit/>
          </a:bodyPr>
          <a:lstStyle/>
          <a:p>
            <a:pPr algn="just"/>
            <a:r>
              <a:rPr lang="ru-RU" sz="1400" dirty="0">
                <a:latin typeface="Times New Roman" pitchFamily="18" charset="0"/>
                <a:cs typeface="Times New Roman" pitchFamily="18" charset="0"/>
              </a:rPr>
              <a:t>.</a:t>
            </a:r>
          </a:p>
          <a:p>
            <a:pPr lvl="0" algn="ctr"/>
            <a:endParaRPr lang="ru-RU" sz="1200" dirty="0">
              <a:solidFill>
                <a:srgbClr val="0B2B93"/>
              </a:solidFill>
              <a:latin typeface="Bookman Old Style" pitchFamily="18" charset="0"/>
            </a:endParaRPr>
          </a:p>
        </p:txBody>
      </p:sp>
      <p:sp>
        <p:nvSpPr>
          <p:cNvPr id="3" name="TextBox 2"/>
          <p:cNvSpPr txBox="1"/>
          <p:nvPr/>
        </p:nvSpPr>
        <p:spPr>
          <a:xfrm>
            <a:off x="607401" y="1679768"/>
            <a:ext cx="3599686" cy="954107"/>
          </a:xfrm>
          <a:prstGeom prst="rect">
            <a:avLst/>
          </a:prstGeom>
          <a:solidFill>
            <a:schemeClr val="bg2"/>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Слушайте и понимайте.</a:t>
            </a:r>
          </a:p>
          <a:p>
            <a:pPr algn="just"/>
            <a:r>
              <a:rPr lang="ru-RU" sz="1400" dirty="0">
                <a:solidFill>
                  <a:schemeClr val="tx1"/>
                </a:solidFill>
                <a:latin typeface="Times New Roman" pitchFamily="18" charset="0"/>
                <a:cs typeface="Times New Roman" pitchFamily="18" charset="0"/>
              </a:rPr>
              <a:t>Послушайте своего ребенка без осуждения и попыток решить его проблемы сами. Будьте эмпатичными и уважайте его чувства.</a:t>
            </a:r>
          </a:p>
        </p:txBody>
      </p:sp>
      <p:sp>
        <p:nvSpPr>
          <p:cNvPr id="4" name="TextBox 3"/>
          <p:cNvSpPr txBox="1"/>
          <p:nvPr/>
        </p:nvSpPr>
        <p:spPr>
          <a:xfrm>
            <a:off x="599278" y="4325244"/>
            <a:ext cx="5926068" cy="1169551"/>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Общайтесь. </a:t>
            </a:r>
          </a:p>
          <a:p>
            <a:pPr algn="just"/>
            <a:r>
              <a:rPr lang="ru-RU" sz="1400" dirty="0">
                <a:solidFill>
                  <a:schemeClr val="tx1"/>
                </a:solidFill>
                <a:latin typeface="Times New Roman" pitchFamily="18" charset="0"/>
                <a:cs typeface="Times New Roman" pitchFamily="18" charset="0"/>
              </a:rPr>
              <a:t>Разговор с подростком о его чувствах и эмоциях может помочь ему осознать и выразить свои эмоции. Старайтесь создать открытую и доверительную обстановку, чтобы ваш ребенок мог свободно говорить о своих проблемах и беспокойствах.</a:t>
            </a:r>
          </a:p>
        </p:txBody>
      </p:sp>
      <p:sp>
        <p:nvSpPr>
          <p:cNvPr id="5" name="TextBox 4"/>
          <p:cNvSpPr txBox="1"/>
          <p:nvPr/>
        </p:nvSpPr>
        <p:spPr>
          <a:xfrm>
            <a:off x="2904235" y="2805157"/>
            <a:ext cx="3621111" cy="1384995"/>
          </a:xfrm>
          <a:prstGeom prst="rect">
            <a:avLst/>
          </a:prstGeom>
          <a:solidFill>
            <a:schemeClr val="bg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Создайте безопасную среду.</a:t>
            </a:r>
          </a:p>
          <a:p>
            <a:pPr algn="just"/>
            <a:r>
              <a:rPr lang="ru-RU" sz="1400" dirty="0">
                <a:solidFill>
                  <a:schemeClr val="tx1"/>
                </a:solidFill>
                <a:latin typeface="Times New Roman" pitchFamily="18" charset="0"/>
                <a:cs typeface="Times New Roman" pitchFamily="18" charset="0"/>
              </a:rPr>
              <a:t>Убедитесь, что в доме и окружающей среде нет доступа к острым предметам или другим предметам, которые могут использоваться для самоповреждения. Поддерживайте безопасность и заботу о ребенке.</a:t>
            </a:r>
          </a:p>
        </p:txBody>
      </p:sp>
      <p:sp>
        <p:nvSpPr>
          <p:cNvPr id="6" name="TextBox 5"/>
          <p:cNvSpPr txBox="1"/>
          <p:nvPr/>
        </p:nvSpPr>
        <p:spPr>
          <a:xfrm>
            <a:off x="5013176" y="2264543"/>
            <a:ext cx="1224136" cy="369332"/>
          </a:xfrm>
          <a:prstGeom prst="rect">
            <a:avLst/>
          </a:prstGeom>
          <a:noFill/>
        </p:spPr>
        <p:txBody>
          <a:bodyPr wrap="square" rtlCol="0">
            <a:spAutoFit/>
          </a:bodyPr>
          <a:lstStyle/>
          <a:p>
            <a:endParaRPr lang="ru-RU"/>
          </a:p>
        </p:txBody>
      </p:sp>
      <p:sp>
        <p:nvSpPr>
          <p:cNvPr id="8" name="TextBox 7"/>
          <p:cNvSpPr txBox="1"/>
          <p:nvPr/>
        </p:nvSpPr>
        <p:spPr>
          <a:xfrm>
            <a:off x="585976" y="7545288"/>
            <a:ext cx="3225736" cy="1384995"/>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Поиск профессиональной помощи</a:t>
            </a:r>
            <a:r>
              <a:rPr lang="ru-RU" sz="1400" dirty="0">
                <a:solidFill>
                  <a:schemeClr val="tx1"/>
                </a:solidFill>
                <a:latin typeface="Times New Roman" pitchFamily="18" charset="0"/>
                <a:cs typeface="Times New Roman" pitchFamily="18" charset="0"/>
              </a:rPr>
              <a:t>. Если аутоагрессия подростка становится серьезной проблемой, обратитесь к психологу или психиатру, специализирующемуся на работе с подростками. </a:t>
            </a:r>
          </a:p>
        </p:txBody>
      </p:sp>
      <p:sp>
        <p:nvSpPr>
          <p:cNvPr id="9" name="Прямоугольник 8"/>
          <p:cNvSpPr/>
          <p:nvPr/>
        </p:nvSpPr>
        <p:spPr>
          <a:xfrm>
            <a:off x="2904235" y="5728204"/>
            <a:ext cx="3622191" cy="1600438"/>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a:spAutoFit/>
          </a:bodyPr>
          <a:lstStyle/>
          <a:p>
            <a:pPr algn="just"/>
            <a:r>
              <a:rPr lang="ru-RU" sz="1400" b="1" dirty="0">
                <a:solidFill>
                  <a:srgbClr val="C00000"/>
                </a:solidFill>
                <a:latin typeface="Times New Roman" pitchFamily="18" charset="0"/>
                <a:cs typeface="Times New Roman" pitchFamily="18" charset="0"/>
              </a:rPr>
              <a:t>Ищите альтернативы. </a:t>
            </a:r>
          </a:p>
          <a:p>
            <a:pPr algn="just"/>
            <a:r>
              <a:rPr lang="ru-RU" sz="1400" dirty="0">
                <a:solidFill>
                  <a:schemeClr val="tx1"/>
                </a:solidFill>
                <a:latin typeface="Times New Roman" pitchFamily="18" charset="0"/>
                <a:cs typeface="Times New Roman" pitchFamily="18" charset="0"/>
              </a:rPr>
              <a:t>Помогите своему ребенку найти здоровые и безопасные способы выражения своих эмоций. Это может быть занятие спортом, искусством, музыкой или другими хобби, которые могут помочь ему расслабиться и отвлечься от негативных мыслей и чувств.</a:t>
            </a:r>
          </a:p>
        </p:txBody>
      </p:sp>
      <p:sp>
        <p:nvSpPr>
          <p:cNvPr id="11" name="Прямоугольник 10"/>
          <p:cNvSpPr/>
          <p:nvPr/>
        </p:nvSpPr>
        <p:spPr>
          <a:xfrm>
            <a:off x="334445" y="1944655"/>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2" name="Прямоугольник 31"/>
          <p:cNvSpPr/>
          <p:nvPr/>
        </p:nvSpPr>
        <p:spPr>
          <a:xfrm>
            <a:off x="334445" y="3331673"/>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3" name="Прямоугольник 32"/>
          <p:cNvSpPr/>
          <p:nvPr/>
        </p:nvSpPr>
        <p:spPr>
          <a:xfrm>
            <a:off x="334445" y="4793415"/>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4" name="Прямоугольник 33"/>
          <p:cNvSpPr/>
          <p:nvPr/>
        </p:nvSpPr>
        <p:spPr>
          <a:xfrm>
            <a:off x="334445" y="6372732"/>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5" name="Прямоугольник 34"/>
          <p:cNvSpPr/>
          <p:nvPr/>
        </p:nvSpPr>
        <p:spPr>
          <a:xfrm>
            <a:off x="334445" y="8059271"/>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pic>
        <p:nvPicPr>
          <p:cNvPr id="13" name="Picture 2" descr="https://avatars.mds.yandex.net/i?id=3fd63ddc3713f0156b7e9825b438e227_l-8312178-images-thumbs&amp;ref=rim&amp;n=13&amp;w=1024&amp;h=700"/>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07087" y="1332107"/>
            <a:ext cx="2412878" cy="164942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https://img.freepik.com/premium-vector/children-playing-musical-instrument_1639-43093.jpg?size=626&amp;ext=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785" y="5862701"/>
            <a:ext cx="2323124" cy="133144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17-merki.mektebi.kz/uploads/posts/2021-08/1629278460_1234.jpg"/>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0" b="98994" l="0" r="100000"/>
                    </a14:imgEffect>
                  </a14:imgLayer>
                </a14:imgProps>
              </a:ext>
              <a:ext uri="{28A0092B-C50C-407E-A947-70E740481C1C}">
                <a14:useLocalDpi xmlns:a14="http://schemas.microsoft.com/office/drawing/2010/main" val="0"/>
              </a:ext>
            </a:extLst>
          </a:blip>
          <a:srcRect/>
          <a:stretch>
            <a:fillRect/>
          </a:stretch>
        </p:blipFill>
        <p:spPr bwMode="auto">
          <a:xfrm>
            <a:off x="1069422" y="2828080"/>
            <a:ext cx="1211340" cy="136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554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84" y="15055"/>
            <a:ext cx="1023828" cy="1040828"/>
          </a:xfrm>
          <a:prstGeom prst="rect">
            <a:avLst/>
          </a:prstGeom>
        </p:spPr>
      </p:pic>
      <p:sp>
        <p:nvSpPr>
          <p:cNvPr id="48" name="Прямоугольник 47"/>
          <p:cNvSpPr/>
          <p:nvPr/>
        </p:nvSpPr>
        <p:spPr>
          <a:xfrm>
            <a:off x="32924" y="574634"/>
            <a:ext cx="7200311" cy="1015663"/>
          </a:xfrm>
          <a:prstGeom prst="rect">
            <a:avLst/>
          </a:prstGeom>
          <a:noFill/>
          <a:ln w="76200">
            <a:noFill/>
          </a:ln>
        </p:spPr>
        <p:txBody>
          <a:bodyPr wrap="square">
            <a:spAutoFit/>
          </a:bodyPr>
          <a:lstStyle/>
          <a:p>
            <a:pPr algn="ctr"/>
            <a:r>
              <a:rPr lang="kk-KZ" sz="2000" b="1" i="1" dirty="0">
                <a:solidFill>
                  <a:srgbClr val="C00000"/>
                </a:solidFill>
                <a:latin typeface="Times New Roman" pitchFamily="18" charset="0"/>
                <a:cs typeface="Times New Roman" pitchFamily="18" charset="0"/>
              </a:rPr>
              <a:t>ЖАДЫНАМА  </a:t>
            </a:r>
          </a:p>
          <a:p>
            <a:pPr algn="ctr"/>
            <a:r>
              <a:rPr lang="ru-RU" sz="2000" b="1" i="1" dirty="0">
                <a:solidFill>
                  <a:srgbClr val="C00000"/>
                </a:solidFill>
                <a:latin typeface="Times New Roman" pitchFamily="18" charset="0"/>
                <a:cs typeface="Times New Roman" pitchFamily="18" charset="0"/>
              </a:rPr>
              <a:t>«Жасөспірімдердегі аутоагрессия»</a:t>
            </a:r>
          </a:p>
          <a:p>
            <a:pPr algn="ctr"/>
            <a:r>
              <a:rPr lang="ru-RU" sz="2000" b="1" i="1" dirty="0">
                <a:solidFill>
                  <a:srgbClr val="C00000"/>
                </a:solidFill>
                <a:latin typeface="Times New Roman" pitchFamily="18" charset="0"/>
                <a:cs typeface="Times New Roman" pitchFamily="18" charset="0"/>
              </a:rPr>
              <a:t>(ата- аналарға арналған)</a:t>
            </a:r>
            <a:endParaRPr lang="kk-KZ" sz="2000" b="1" i="1" dirty="0">
              <a:solidFill>
                <a:srgbClr val="C00000"/>
              </a:solidFill>
              <a:latin typeface="Times New Roman" pitchFamily="18" charset="0"/>
              <a:cs typeface="Times New Roman" pitchFamily="18" charset="0"/>
            </a:endParaRPr>
          </a:p>
        </p:txBody>
      </p:sp>
      <p:sp>
        <p:nvSpPr>
          <p:cNvPr id="21" name="Прямоугольник 20"/>
          <p:cNvSpPr/>
          <p:nvPr/>
        </p:nvSpPr>
        <p:spPr>
          <a:xfrm>
            <a:off x="765417" y="0"/>
            <a:ext cx="6092585" cy="43088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ҚОСТАНАЙ ОБЛЫСЫ ӘКІМДІГІ БІЛІМ БАСҚАРМАСЫНЫҢ «ПСИХОЛОГИЯЛЫҚ ҚОЛДАУДЫҢ ӨҢІРЛІК ОҚУ-ӘДІСТЕМЕЛІК ОРТАЛЫҒЫ» ККМ</a:t>
            </a:r>
          </a:p>
        </p:txBody>
      </p:sp>
      <p:sp>
        <p:nvSpPr>
          <p:cNvPr id="16" name="TextBox 15"/>
          <p:cNvSpPr txBox="1"/>
          <p:nvPr/>
        </p:nvSpPr>
        <p:spPr>
          <a:xfrm>
            <a:off x="730845" y="5320094"/>
            <a:ext cx="3136690" cy="307777"/>
          </a:xfrm>
          <a:prstGeom prst="rect">
            <a:avLst/>
          </a:prstGeom>
          <a:noFill/>
        </p:spPr>
        <p:txBody>
          <a:bodyPr wrap="square" rtlCol="0">
            <a:spAutoFit/>
          </a:bodyPr>
          <a:lstStyle/>
          <a:p>
            <a:pPr algn="just"/>
            <a:r>
              <a:rPr lang="ru-RU" sz="140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17" name="TextBox 16"/>
          <p:cNvSpPr txBox="1"/>
          <p:nvPr/>
        </p:nvSpPr>
        <p:spPr>
          <a:xfrm>
            <a:off x="702740" y="6857603"/>
            <a:ext cx="3156045" cy="492443"/>
          </a:xfrm>
          <a:prstGeom prst="rect">
            <a:avLst/>
          </a:prstGeom>
          <a:noFill/>
        </p:spPr>
        <p:txBody>
          <a:bodyPr wrap="square" rtlCol="0">
            <a:spAutoFit/>
          </a:bodyPr>
          <a:lstStyle/>
          <a:p>
            <a:pPr algn="just"/>
            <a:r>
              <a:rPr lang="ru-RU" sz="1400" dirty="0">
                <a:latin typeface="Times New Roman" pitchFamily="18" charset="0"/>
                <a:cs typeface="Times New Roman" pitchFamily="18" charset="0"/>
              </a:rPr>
              <a:t>.</a:t>
            </a:r>
          </a:p>
          <a:p>
            <a:pPr lvl="0" algn="ctr"/>
            <a:endParaRPr lang="ru-RU" sz="1200" dirty="0">
              <a:solidFill>
                <a:srgbClr val="0B2B93"/>
              </a:solidFill>
              <a:latin typeface="Bookman Old Style" pitchFamily="18" charset="0"/>
            </a:endParaRPr>
          </a:p>
        </p:txBody>
      </p:sp>
      <p:sp>
        <p:nvSpPr>
          <p:cNvPr id="3" name="TextBox 2"/>
          <p:cNvSpPr txBox="1"/>
          <p:nvPr/>
        </p:nvSpPr>
        <p:spPr>
          <a:xfrm>
            <a:off x="607401" y="1679768"/>
            <a:ext cx="3599686" cy="954107"/>
          </a:xfrm>
          <a:prstGeom prst="rect">
            <a:avLst/>
          </a:prstGeom>
          <a:solidFill>
            <a:schemeClr val="bg2"/>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Тыңдаңыз және түсініңіз. </a:t>
            </a:r>
            <a:r>
              <a:rPr lang="ru-RU" sz="1400" dirty="0">
                <a:solidFill>
                  <a:schemeClr val="tx1"/>
                </a:solidFill>
                <a:latin typeface="Times New Roman" pitchFamily="18" charset="0"/>
                <a:cs typeface="Times New Roman" pitchFamily="18" charset="0"/>
              </a:rPr>
              <a:t>Балаңызды үкімсіз тыңдаңыз және оның мәселелерін өзіңіз шешуге тырысыңыз. </a:t>
            </a:r>
            <a:r>
              <a:rPr lang="ru-RU" sz="1400" dirty="0" err="1">
                <a:solidFill>
                  <a:schemeClr val="tx1"/>
                </a:solidFill>
                <a:latin typeface="Times New Roman" pitchFamily="18" charset="0"/>
                <a:cs typeface="Times New Roman" pitchFamily="18" charset="0"/>
              </a:rPr>
              <a:t>Эмпатикалы</a:t>
            </a:r>
            <a:r>
              <a:rPr lang="ru-RU" sz="1400" dirty="0">
                <a:solidFill>
                  <a:schemeClr val="tx1"/>
                </a:solidFill>
                <a:latin typeface="Times New Roman" pitchFamily="18" charset="0"/>
                <a:cs typeface="Times New Roman" pitchFamily="18" charset="0"/>
              </a:rPr>
              <a:t> болыңыз және оның сезімдерін құрметтеңіз.</a:t>
            </a:r>
          </a:p>
        </p:txBody>
      </p:sp>
      <p:sp>
        <p:nvSpPr>
          <p:cNvPr id="4" name="TextBox 3"/>
          <p:cNvSpPr txBox="1"/>
          <p:nvPr/>
        </p:nvSpPr>
        <p:spPr>
          <a:xfrm>
            <a:off x="599278" y="4325244"/>
            <a:ext cx="5926068" cy="954107"/>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Байланыс. </a:t>
            </a:r>
            <a:r>
              <a:rPr lang="ru-RU" sz="1400" dirty="0">
                <a:solidFill>
                  <a:schemeClr val="tx1"/>
                </a:solidFill>
                <a:latin typeface="Times New Roman" pitchFamily="18" charset="0"/>
                <a:cs typeface="Times New Roman" pitchFamily="18" charset="0"/>
              </a:rPr>
              <a:t>Жасөспіріммен оның сезімдері мен эмоциялары туралы сөйлесу оған эмоцияларын түсінуге және білдіруге көмектеседі. Балаңыз өз проблемалары мен алаңдаушылықтары туралы еркін сөйлей алатындай ашық және сенімді орта құруға тырысыңыз.</a:t>
            </a:r>
          </a:p>
        </p:txBody>
      </p:sp>
      <p:sp>
        <p:nvSpPr>
          <p:cNvPr id="5" name="TextBox 4"/>
          <p:cNvSpPr txBox="1"/>
          <p:nvPr/>
        </p:nvSpPr>
        <p:spPr>
          <a:xfrm>
            <a:off x="2904235" y="2805157"/>
            <a:ext cx="3621111" cy="1384995"/>
          </a:xfrm>
          <a:prstGeom prst="rect">
            <a:avLst/>
          </a:prstGeom>
          <a:solidFill>
            <a:schemeClr val="bg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Қауіпсіз орта жасаңыз. </a:t>
            </a:r>
          </a:p>
          <a:p>
            <a:pPr algn="just"/>
            <a:r>
              <a:rPr lang="ru-RU" sz="1400" dirty="0">
                <a:solidFill>
                  <a:schemeClr val="tx1"/>
                </a:solidFill>
                <a:latin typeface="Times New Roman" pitchFamily="18" charset="0"/>
                <a:cs typeface="Times New Roman" pitchFamily="18" charset="0"/>
              </a:rPr>
              <a:t>Үйде және қоршаған ортада өткір заттарға немесе өзіне зиян келтіру үшін пайдаланылуы мүмкін басқа заттарға қол жетімділіктің жоқтығына көз жеткізіңіз. Баланың қауіпсіздігі мен күтімін сақтаңыз.</a:t>
            </a:r>
          </a:p>
        </p:txBody>
      </p:sp>
      <p:sp>
        <p:nvSpPr>
          <p:cNvPr id="6" name="TextBox 5"/>
          <p:cNvSpPr txBox="1"/>
          <p:nvPr/>
        </p:nvSpPr>
        <p:spPr>
          <a:xfrm>
            <a:off x="5013176" y="2264543"/>
            <a:ext cx="1224136" cy="369332"/>
          </a:xfrm>
          <a:prstGeom prst="rect">
            <a:avLst/>
          </a:prstGeom>
          <a:noFill/>
        </p:spPr>
        <p:txBody>
          <a:bodyPr wrap="square" rtlCol="0">
            <a:spAutoFit/>
          </a:bodyPr>
          <a:lstStyle/>
          <a:p>
            <a:endParaRPr lang="ru-RU"/>
          </a:p>
        </p:txBody>
      </p:sp>
      <p:sp>
        <p:nvSpPr>
          <p:cNvPr id="8" name="TextBox 7"/>
          <p:cNvSpPr txBox="1"/>
          <p:nvPr/>
        </p:nvSpPr>
        <p:spPr>
          <a:xfrm>
            <a:off x="585976" y="7545288"/>
            <a:ext cx="3225736" cy="1384995"/>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ru-RU" sz="1400" b="1" dirty="0">
                <a:solidFill>
                  <a:srgbClr val="C00000"/>
                </a:solidFill>
                <a:latin typeface="Times New Roman" pitchFamily="18" charset="0"/>
                <a:cs typeface="Times New Roman" pitchFamily="18" charset="0"/>
              </a:rPr>
              <a:t>Кәсіби көмек іздеу. </a:t>
            </a:r>
          </a:p>
          <a:p>
            <a:pPr algn="just"/>
            <a:r>
              <a:rPr lang="ru-RU" sz="1400" dirty="0">
                <a:solidFill>
                  <a:schemeClr val="tx1"/>
                </a:solidFill>
                <a:latin typeface="Times New Roman" pitchFamily="18" charset="0"/>
                <a:cs typeface="Times New Roman" pitchFamily="18" charset="0"/>
              </a:rPr>
              <a:t>Егер жасөспірімнің өзін-өзі агрессиясы күрделі мәселеге айналса, жасөспірімдермен жұмыс істеуге маманданған психолог немесе психиатрға хабарласыңыз.</a:t>
            </a:r>
          </a:p>
        </p:txBody>
      </p:sp>
      <p:sp>
        <p:nvSpPr>
          <p:cNvPr id="9" name="Прямоугольник 8"/>
          <p:cNvSpPr/>
          <p:nvPr/>
        </p:nvSpPr>
        <p:spPr>
          <a:xfrm>
            <a:off x="2904235" y="5728204"/>
            <a:ext cx="3622191" cy="1600438"/>
          </a:xfrm>
          <a:prstGeom prst="rect">
            <a:avLst/>
          </a:prstGeom>
          <a:solidFill>
            <a:schemeClr val="bg2"/>
          </a:solidFill>
        </p:spPr>
        <p:style>
          <a:lnRef idx="3">
            <a:schemeClr val="lt1"/>
          </a:lnRef>
          <a:fillRef idx="1">
            <a:schemeClr val="accent6"/>
          </a:fillRef>
          <a:effectRef idx="1">
            <a:schemeClr val="accent6"/>
          </a:effectRef>
          <a:fontRef idx="minor">
            <a:schemeClr val="lt1"/>
          </a:fontRef>
        </p:style>
        <p:txBody>
          <a:bodyPr wrap="square">
            <a:spAutoFit/>
          </a:bodyPr>
          <a:lstStyle/>
          <a:p>
            <a:pPr algn="just"/>
            <a:r>
              <a:rPr lang="ru-RU" sz="1400" b="1" dirty="0">
                <a:solidFill>
                  <a:srgbClr val="C00000"/>
                </a:solidFill>
                <a:latin typeface="Times New Roman" pitchFamily="18" charset="0"/>
                <a:cs typeface="Times New Roman" pitchFamily="18" charset="0"/>
              </a:rPr>
              <a:t>Баламаларды іздеңіз. </a:t>
            </a:r>
            <a:r>
              <a:rPr lang="ru-RU" sz="1400" dirty="0">
                <a:solidFill>
                  <a:schemeClr val="tx1"/>
                </a:solidFill>
                <a:latin typeface="Times New Roman" pitchFamily="18" charset="0"/>
                <a:cs typeface="Times New Roman" pitchFamily="18" charset="0"/>
              </a:rPr>
              <a:t>Балаңызға эмоцияларын білдірудің сау және қауіпсіз жолдарын табуға көмектесіңіз. Бұл спортпен айналысу, өнер, музыка немесе басқа хобби болуы мүмкін, бұл оған демалуға және оның санасын жағымсыз ойлар мен сезімдерден арылтуға көмектеседі.</a:t>
            </a:r>
          </a:p>
        </p:txBody>
      </p:sp>
      <p:sp>
        <p:nvSpPr>
          <p:cNvPr id="11" name="Прямоугольник 10"/>
          <p:cNvSpPr/>
          <p:nvPr/>
        </p:nvSpPr>
        <p:spPr>
          <a:xfrm>
            <a:off x="334445" y="1944655"/>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2" name="Прямоугольник 31"/>
          <p:cNvSpPr/>
          <p:nvPr/>
        </p:nvSpPr>
        <p:spPr>
          <a:xfrm>
            <a:off x="334445" y="3331673"/>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3" name="Прямоугольник 32"/>
          <p:cNvSpPr/>
          <p:nvPr/>
        </p:nvSpPr>
        <p:spPr>
          <a:xfrm>
            <a:off x="334445" y="4793415"/>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4" name="Прямоугольник 33"/>
          <p:cNvSpPr/>
          <p:nvPr/>
        </p:nvSpPr>
        <p:spPr>
          <a:xfrm>
            <a:off x="334445" y="6372732"/>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5" name="Прямоугольник 34"/>
          <p:cNvSpPr/>
          <p:nvPr/>
        </p:nvSpPr>
        <p:spPr>
          <a:xfrm>
            <a:off x="334445" y="8059271"/>
            <a:ext cx="212326" cy="178514"/>
          </a:xfrm>
          <a:prstGeom prst="rect">
            <a:avLst/>
          </a:prstGeom>
          <a:solidFill>
            <a:schemeClr val="bg2">
              <a:lumMod val="9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pic>
        <p:nvPicPr>
          <p:cNvPr id="13" name="Picture 2" descr="https://avatars.mds.yandex.net/i?id=3fd63ddc3713f0156b7e9825b438e227_l-8312178-images-thumbs&amp;ref=rim&amp;n=13&amp;w=1024&amp;h=700"/>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07087" y="1332107"/>
            <a:ext cx="2412878" cy="164942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https://img.freepik.com/premium-vector/children-playing-musical-instrument_1639-43093.jpg?size=626&amp;ex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785" y="5862701"/>
            <a:ext cx="2323124" cy="133144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17-merki.mektebi.kz/uploads/posts/2021-08/1629278460_1234.jpg"/>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0" b="98994" l="0" r="100000"/>
                    </a14:imgEffect>
                  </a14:imgLayer>
                </a14:imgProps>
              </a:ext>
              <a:ext uri="{28A0092B-C50C-407E-A947-70E740481C1C}">
                <a14:useLocalDpi xmlns:a14="http://schemas.microsoft.com/office/drawing/2010/main" val="0"/>
              </a:ext>
            </a:extLst>
          </a:blip>
          <a:srcRect/>
          <a:stretch>
            <a:fillRect/>
          </a:stretch>
        </p:blipFill>
        <p:spPr bwMode="auto">
          <a:xfrm>
            <a:off x="1069422" y="2963172"/>
            <a:ext cx="1211340" cy="136207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2312" y="7328642"/>
            <a:ext cx="3409846" cy="2079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878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3951</TotalTime>
  <Words>353</Words>
  <Application>Microsoft Office PowerPoint</Application>
  <PresentationFormat>Лист A4 (210x297 мм)</PresentationFormat>
  <Paragraphs>28</Paragraphs>
  <Slides>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Bookman Old Style</vt:lpstr>
      <vt:lpstr>Calibri</vt:lpstr>
      <vt:lpstr>Times New Roman</vt:lpstr>
      <vt:lpstr>Verdana</vt:lpstr>
      <vt:lpstr>Wingdings 2</vt:lpstr>
      <vt:lpstr>Аспект</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Региональный Центр</cp:lastModifiedBy>
  <cp:revision>497</cp:revision>
  <dcterms:created xsi:type="dcterms:W3CDTF">2019-10-21T11:18:40Z</dcterms:created>
  <dcterms:modified xsi:type="dcterms:W3CDTF">2024-07-10T06:58:33Z</dcterms:modified>
</cp:coreProperties>
</file>